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FCA7E-6EDE-4193-9AB6-F3AAC1626461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06912-96F6-406F-87FA-F785F5334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06912-96F6-406F-87FA-F785F5334DE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0EEB76-DAA6-46E6-9CD4-11E0706D2B5D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483286-C5BE-4E6D-98DA-5D88A13B1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Module-6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5400" b="1" dirty="0">
                <a:solidFill>
                  <a:schemeClr val="tx1"/>
                </a:solidFill>
              </a:rPr>
              <a:t>Drilling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holding de</a:t>
            </a:r>
            <a:r>
              <a:rPr lang="en-US" dirty="0" smtClean="0"/>
              <a:t>vice is used </a:t>
            </a:r>
            <a:r>
              <a:rPr lang="en-US" dirty="0" smtClean="0">
                <a:solidFill>
                  <a:srgbClr val="FF0000"/>
                </a:solidFill>
              </a:rPr>
              <a:t>to hold</a:t>
            </a:r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drill during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drilling operation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There are </a:t>
            </a:r>
            <a:r>
              <a:rPr lang="en-US" dirty="0" smtClean="0">
                <a:solidFill>
                  <a:srgbClr val="FF0000"/>
                </a:solidFill>
              </a:rPr>
              <a:t>two main </a:t>
            </a:r>
            <a:r>
              <a:rPr lang="en-US" dirty="0" smtClean="0"/>
              <a:t>methods to hold</a:t>
            </a:r>
          </a:p>
          <a:p>
            <a:pPr>
              <a:buNone/>
            </a:pPr>
            <a:r>
              <a:rPr lang="en-US" dirty="0" smtClean="0"/>
              <a:t>the drill.</a:t>
            </a:r>
          </a:p>
          <a:p>
            <a:pPr marL="624078" indent="-514350">
              <a:buAutoNum type="arabicPeriod"/>
            </a:pPr>
            <a:r>
              <a:rPr lang="en-US" b="1" dirty="0" smtClean="0"/>
              <a:t>Chucks</a:t>
            </a:r>
          </a:p>
          <a:p>
            <a:pPr marL="624078" indent="-514350">
              <a:buAutoNum type="arabicPeriod"/>
            </a:pPr>
            <a:r>
              <a:rPr lang="en-US" b="1" dirty="0" smtClean="0"/>
              <a:t> Tapered spindles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Drill-Holding Devices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53766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chuck is an adjustable</a:t>
            </a:r>
            <a:r>
              <a:rPr lang="en-US" dirty="0" smtClean="0"/>
              <a:t> moving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jaw mech</a:t>
            </a:r>
            <a:r>
              <a:rPr lang="en-US" dirty="0" smtClean="0"/>
              <a:t>anism mainly </a:t>
            </a:r>
            <a:r>
              <a:rPr lang="en-US" dirty="0" smtClean="0">
                <a:solidFill>
                  <a:srgbClr val="FF0000"/>
                </a:solidFill>
              </a:rPr>
              <a:t>used</a:t>
            </a:r>
            <a:r>
              <a:rPr lang="en-US" dirty="0" smtClean="0"/>
              <a:t> for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drills</a:t>
            </a:r>
            <a:r>
              <a:rPr lang="en-US" dirty="0" smtClean="0"/>
              <a:t> with </a:t>
            </a:r>
            <a:r>
              <a:rPr lang="en-US" dirty="0" smtClean="0">
                <a:solidFill>
                  <a:srgbClr val="FF0000"/>
                </a:solidFill>
              </a:rPr>
              <a:t>straight sha</a:t>
            </a:r>
            <a:r>
              <a:rPr lang="en-US" dirty="0" smtClean="0"/>
              <a:t>nks. The</a:t>
            </a:r>
          </a:p>
          <a:p>
            <a:pPr>
              <a:buNone/>
            </a:pPr>
            <a:r>
              <a:rPr lang="en-US" dirty="0" smtClean="0"/>
              <a:t>chuck and chuck key are shown 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1. Chucks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2766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tapered opening is used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for drills with taper shanks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The drill is locked in the spindle with</a:t>
            </a:r>
          </a:p>
          <a:p>
            <a:pPr>
              <a:buNone/>
            </a:pPr>
            <a:r>
              <a:rPr lang="en-US" dirty="0" smtClean="0"/>
              <a:t>friction and is removed from the</a:t>
            </a:r>
          </a:p>
          <a:p>
            <a:pPr>
              <a:buNone/>
            </a:pPr>
            <a:r>
              <a:rPr lang="en-US" dirty="0" smtClean="0"/>
              <a:t>spindle by using a drift as shown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Tapered spindles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429000"/>
            <a:ext cx="282135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r>
              <a:rPr lang="en-US" dirty="0" smtClean="0"/>
              <a:t>Work-holding devices are used </a:t>
            </a:r>
            <a:r>
              <a:rPr lang="en-US" dirty="0" smtClean="0">
                <a:solidFill>
                  <a:srgbClr val="FF0000"/>
                </a:solidFill>
              </a:rPr>
              <a:t>to hold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work pie</a:t>
            </a:r>
            <a:r>
              <a:rPr lang="en-US" dirty="0" smtClean="0"/>
              <a:t>ce during the </a:t>
            </a:r>
            <a:r>
              <a:rPr lang="en-US" dirty="0" smtClean="0">
                <a:solidFill>
                  <a:srgbClr val="FF0000"/>
                </a:solidFill>
              </a:rPr>
              <a:t>drilling operation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 work holding devices are:</a:t>
            </a:r>
          </a:p>
          <a:p>
            <a:pPr marL="624078" indent="-514350">
              <a:buNone/>
            </a:pPr>
            <a:r>
              <a:rPr lang="en-US" b="1" dirty="0" smtClean="0"/>
              <a:t>1. Vises</a:t>
            </a:r>
          </a:p>
          <a:p>
            <a:pPr marL="624078" indent="-514350">
              <a:buNone/>
            </a:pPr>
            <a:r>
              <a:rPr lang="en-US" b="1" dirty="0" smtClean="0"/>
              <a:t>2. T-bolts and Clamps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Work-Holding Devices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Vises are widely used </a:t>
            </a:r>
            <a:r>
              <a:rPr lang="en-US" dirty="0" smtClean="0">
                <a:solidFill>
                  <a:srgbClr val="FF0000"/>
                </a:solidFill>
              </a:rPr>
              <a:t>to hold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work piece </a:t>
            </a:r>
            <a:r>
              <a:rPr lang="en-US" dirty="0" smtClean="0"/>
              <a:t>during the drilling process. The </a:t>
            </a:r>
            <a:r>
              <a:rPr lang="en-US" dirty="0" smtClean="0">
                <a:solidFill>
                  <a:srgbClr val="FF0000"/>
                </a:solidFill>
              </a:rPr>
              <a:t>vise</a:t>
            </a:r>
            <a:r>
              <a:rPr lang="en-US" dirty="0" smtClean="0"/>
              <a:t> must be </a:t>
            </a:r>
            <a:r>
              <a:rPr lang="en-US" dirty="0" smtClean="0">
                <a:solidFill>
                  <a:srgbClr val="FF0000"/>
                </a:solidFill>
              </a:rPr>
              <a:t>bolted</a:t>
            </a:r>
            <a:r>
              <a:rPr lang="en-US" dirty="0" smtClean="0"/>
              <a:t> to the </a:t>
            </a:r>
            <a:r>
              <a:rPr lang="en-US" dirty="0" smtClean="0">
                <a:solidFill>
                  <a:srgbClr val="FF0000"/>
                </a:solidFill>
              </a:rPr>
              <a:t>drill table </a:t>
            </a:r>
            <a:r>
              <a:rPr lang="en-US" dirty="0" smtClean="0"/>
              <a:t>to ensure a </a:t>
            </a:r>
            <a:r>
              <a:rPr lang="en-US" dirty="0" smtClean="0">
                <a:solidFill>
                  <a:srgbClr val="FF0000"/>
                </a:solidFill>
              </a:rPr>
              <a:t>safe and pro</a:t>
            </a:r>
            <a:r>
              <a:rPr lang="en-US" dirty="0" smtClean="0"/>
              <a:t>per practice as shown.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Vises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429000"/>
            <a:ext cx="3733800" cy="30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T-bolts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clamps</a:t>
            </a:r>
            <a:r>
              <a:rPr lang="en-US" dirty="0" smtClean="0"/>
              <a:t> are used </a:t>
            </a:r>
            <a:r>
              <a:rPr lang="en-US" dirty="0" smtClean="0">
                <a:solidFill>
                  <a:srgbClr val="FF0000"/>
                </a:solidFill>
              </a:rPr>
              <a:t>to hold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round work piece </a:t>
            </a:r>
            <a:r>
              <a:rPr lang="en-US" dirty="0" smtClean="0"/>
              <a:t>onto the drill press table as shown.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T-bolts and Clamps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19400"/>
            <a:ext cx="5867400" cy="31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Cutting speed </a:t>
            </a:r>
            <a:r>
              <a:rPr lang="en-US" dirty="0" smtClean="0"/>
              <a:t>is the </a:t>
            </a:r>
            <a:r>
              <a:rPr lang="en-US" dirty="0" smtClean="0">
                <a:solidFill>
                  <a:srgbClr val="FF0000"/>
                </a:solidFill>
              </a:rPr>
              <a:t>speed</a:t>
            </a:r>
            <a:r>
              <a:rPr lang="en-US" dirty="0" smtClean="0"/>
              <a:t> at the </a:t>
            </a:r>
            <a:r>
              <a:rPr lang="en-US" dirty="0" smtClean="0">
                <a:solidFill>
                  <a:srgbClr val="FF0000"/>
                </a:solidFill>
              </a:rPr>
              <a:t>outside edge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rgbClr val="FF0000"/>
                </a:solidFill>
              </a:rPr>
              <a:t>tool</a:t>
            </a:r>
            <a:r>
              <a:rPr lang="en-US" dirty="0" smtClean="0"/>
              <a:t> as it is cutting the </a:t>
            </a:r>
            <a:r>
              <a:rPr lang="en-US" dirty="0" smtClean="0">
                <a:solidFill>
                  <a:srgbClr val="FF0000"/>
                </a:solidFill>
              </a:rPr>
              <a:t>work piece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Cutting speeds </a:t>
            </a:r>
            <a:r>
              <a:rPr lang="en-US" dirty="0" smtClean="0"/>
              <a:t>depend on the </a:t>
            </a:r>
            <a:r>
              <a:rPr lang="en-US" dirty="0" smtClean="0">
                <a:solidFill>
                  <a:srgbClr val="FF0000"/>
                </a:solidFill>
              </a:rPr>
              <a:t>type of material </a:t>
            </a:r>
            <a:r>
              <a:rPr lang="en-US" dirty="0" smtClean="0"/>
              <a:t>being cut and the </a:t>
            </a:r>
            <a:r>
              <a:rPr lang="en-US" dirty="0" smtClean="0">
                <a:solidFill>
                  <a:srgbClr val="FF0000"/>
                </a:solidFill>
              </a:rPr>
              <a:t>type of cutting tool</a:t>
            </a:r>
            <a:r>
              <a:rPr lang="en-US" dirty="0" smtClean="0"/>
              <a:t> being used. </a:t>
            </a:r>
          </a:p>
          <a:p>
            <a:pPr>
              <a:buNone/>
            </a:pPr>
            <a:r>
              <a:rPr lang="en-US" dirty="0" smtClean="0"/>
              <a:t>. </a:t>
            </a:r>
            <a:r>
              <a:rPr lang="en-US" dirty="0" smtClean="0">
                <a:solidFill>
                  <a:srgbClr val="FF0000"/>
                </a:solidFill>
              </a:rPr>
              <a:t>The harder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work material</a:t>
            </a:r>
            <a:r>
              <a:rPr lang="en-US" dirty="0" smtClean="0"/>
              <a:t>, the </a:t>
            </a:r>
            <a:r>
              <a:rPr lang="en-US" dirty="0" smtClean="0">
                <a:solidFill>
                  <a:srgbClr val="FF0000"/>
                </a:solidFill>
              </a:rPr>
              <a:t>slower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cutting speed</a:t>
            </a:r>
            <a:r>
              <a:rPr lang="en-US" dirty="0" smtClean="0"/>
              <a:t>. The </a:t>
            </a:r>
            <a:r>
              <a:rPr lang="en-US" dirty="0" smtClean="0">
                <a:solidFill>
                  <a:srgbClr val="FF0000"/>
                </a:solidFill>
              </a:rPr>
              <a:t>softer the work material</a:t>
            </a:r>
            <a:r>
              <a:rPr lang="en-US" dirty="0" smtClean="0"/>
              <a:t>, the </a:t>
            </a:r>
            <a:r>
              <a:rPr lang="en-US" dirty="0" smtClean="0">
                <a:solidFill>
                  <a:srgbClr val="FF0000"/>
                </a:solidFill>
              </a:rPr>
              <a:t>faster the cutting </a:t>
            </a:r>
            <a:r>
              <a:rPr lang="en-US" dirty="0" smtClean="0">
                <a:solidFill>
                  <a:srgbClr val="FF0000"/>
                </a:solidFill>
              </a:rPr>
              <a:t>speed.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Cutting Speed and Different Materials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572000"/>
            <a:ext cx="57626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6096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600" u="sng" dirty="0" err="1" smtClean="0">
                <a:solidFill>
                  <a:srgbClr val="FF0000"/>
                </a:solidFill>
              </a:rPr>
              <a:t>I</a:t>
            </a:r>
            <a:r>
              <a:rPr lang="en-US" sz="9600" u="sng" dirty="0" err="1" smtClean="0">
                <a:solidFill>
                  <a:srgbClr val="FF0000"/>
                </a:solidFill>
              </a:rPr>
              <a:t>.Before</a:t>
            </a:r>
            <a:r>
              <a:rPr lang="en-US" sz="9600" u="sng" dirty="0" smtClean="0">
                <a:solidFill>
                  <a:srgbClr val="FF0000"/>
                </a:solidFill>
              </a:rPr>
              <a:t> </a:t>
            </a:r>
            <a:r>
              <a:rPr lang="en-US" sz="9600" u="sng" dirty="0" smtClean="0">
                <a:solidFill>
                  <a:srgbClr val="FF0000"/>
                </a:solidFill>
              </a:rPr>
              <a:t>drilling (while the machine is powered </a:t>
            </a:r>
            <a:r>
              <a:rPr lang="en-US" sz="9600" u="sng" dirty="0" smtClean="0">
                <a:solidFill>
                  <a:srgbClr val="FF0000"/>
                </a:solidFill>
              </a:rPr>
              <a:t>off)</a:t>
            </a:r>
          </a:p>
          <a:p>
            <a:pPr>
              <a:buNone/>
            </a:pPr>
            <a:endParaRPr lang="en-US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700" dirty="0" smtClean="0"/>
              <a:t>1</a:t>
            </a:r>
            <a:r>
              <a:rPr lang="en-US" sz="6700" dirty="0" smtClean="0">
                <a:solidFill>
                  <a:srgbClr val="FF0000"/>
                </a:solidFill>
              </a:rPr>
              <a:t>. Wear </a:t>
            </a:r>
            <a:r>
              <a:rPr lang="en-US" sz="6700" dirty="0" smtClean="0"/>
              <a:t>the </a:t>
            </a:r>
            <a:r>
              <a:rPr lang="en-US" sz="6700" dirty="0" smtClean="0">
                <a:solidFill>
                  <a:srgbClr val="FF0000"/>
                </a:solidFill>
              </a:rPr>
              <a:t>safety gear </a:t>
            </a:r>
            <a:endParaRPr lang="en-US" sz="67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700" dirty="0" smtClean="0"/>
              <a:t>2</a:t>
            </a:r>
            <a:r>
              <a:rPr lang="en-US" sz="6700" dirty="0" smtClean="0"/>
              <a:t>. </a:t>
            </a:r>
            <a:r>
              <a:rPr lang="en-US" sz="6700" dirty="0" smtClean="0">
                <a:solidFill>
                  <a:srgbClr val="FF0000"/>
                </a:solidFill>
              </a:rPr>
              <a:t>Use measuring tools </a:t>
            </a:r>
            <a:r>
              <a:rPr lang="en-US" sz="6700" dirty="0" smtClean="0"/>
              <a:t>and layout tools </a:t>
            </a:r>
            <a:r>
              <a:rPr lang="en-US" sz="6700" dirty="0" smtClean="0">
                <a:solidFill>
                  <a:srgbClr val="FF0000"/>
                </a:solidFill>
              </a:rPr>
              <a:t>to locate the centers </a:t>
            </a:r>
            <a:r>
              <a:rPr lang="en-US" sz="6700" dirty="0" smtClean="0"/>
              <a:t>of the holes</a:t>
            </a:r>
          </a:p>
          <a:p>
            <a:pPr>
              <a:buNone/>
            </a:pPr>
            <a:r>
              <a:rPr lang="en-US" sz="6700" dirty="0" smtClean="0"/>
              <a:t>to be drilled.</a:t>
            </a:r>
          </a:p>
          <a:p>
            <a:pPr>
              <a:buNone/>
            </a:pPr>
            <a:r>
              <a:rPr lang="en-US" sz="6700" dirty="0" smtClean="0"/>
              <a:t>3. Use a </a:t>
            </a:r>
            <a:r>
              <a:rPr lang="en-US" sz="6700" dirty="0" smtClean="0">
                <a:solidFill>
                  <a:srgbClr val="FF0000"/>
                </a:solidFill>
              </a:rPr>
              <a:t>center punch to make an indentation </a:t>
            </a:r>
            <a:r>
              <a:rPr lang="en-US" sz="6700" dirty="0" smtClean="0"/>
              <a:t>(marking) at the centers of</a:t>
            </a:r>
          </a:p>
          <a:p>
            <a:pPr>
              <a:buNone/>
            </a:pPr>
            <a:r>
              <a:rPr lang="en-US" sz="6700" dirty="0" smtClean="0"/>
              <a:t>the holes locations.</a:t>
            </a:r>
          </a:p>
          <a:p>
            <a:pPr>
              <a:buNone/>
            </a:pPr>
            <a:r>
              <a:rPr lang="en-US" sz="6700" dirty="0" smtClean="0"/>
              <a:t>4. </a:t>
            </a:r>
            <a:r>
              <a:rPr lang="en-US" sz="6700" dirty="0" smtClean="0">
                <a:solidFill>
                  <a:srgbClr val="FF0000"/>
                </a:solidFill>
              </a:rPr>
              <a:t>Determine the drill size </a:t>
            </a:r>
            <a:r>
              <a:rPr lang="en-US" sz="6700" dirty="0" smtClean="0"/>
              <a:t>to be used.</a:t>
            </a:r>
          </a:p>
          <a:p>
            <a:pPr>
              <a:buNone/>
            </a:pPr>
            <a:r>
              <a:rPr lang="en-US" sz="6700" dirty="0" smtClean="0"/>
              <a:t>5. </a:t>
            </a:r>
            <a:r>
              <a:rPr lang="en-US" sz="6700" dirty="0" smtClean="0">
                <a:solidFill>
                  <a:srgbClr val="FF0000"/>
                </a:solidFill>
              </a:rPr>
              <a:t>Place the drill in the chuck </a:t>
            </a:r>
            <a:r>
              <a:rPr lang="en-US" sz="6700" dirty="0" smtClean="0"/>
              <a:t>or drilling machine spindle.</a:t>
            </a:r>
          </a:p>
          <a:p>
            <a:pPr>
              <a:buNone/>
            </a:pPr>
            <a:r>
              <a:rPr lang="en-US" sz="6700" dirty="0" smtClean="0"/>
              <a:t>6. </a:t>
            </a:r>
            <a:r>
              <a:rPr lang="en-US" sz="6700" dirty="0" smtClean="0">
                <a:solidFill>
                  <a:srgbClr val="FF0000"/>
                </a:solidFill>
              </a:rPr>
              <a:t>Tighten the chuck with a chuc</a:t>
            </a:r>
            <a:r>
              <a:rPr lang="en-US" sz="6700" dirty="0" smtClean="0"/>
              <a:t>k key, or turn the shank until the tang</a:t>
            </a:r>
          </a:p>
          <a:p>
            <a:pPr>
              <a:buNone/>
            </a:pPr>
            <a:r>
              <a:rPr lang="en-US" sz="6700" dirty="0" smtClean="0"/>
              <a:t>fits in the slot.</a:t>
            </a:r>
          </a:p>
          <a:p>
            <a:pPr>
              <a:buNone/>
            </a:pPr>
            <a:r>
              <a:rPr lang="en-US" sz="6700" dirty="0" smtClean="0"/>
              <a:t>7. </a:t>
            </a:r>
            <a:r>
              <a:rPr lang="en-US" sz="6700" dirty="0" smtClean="0">
                <a:solidFill>
                  <a:srgbClr val="FF0000"/>
                </a:solidFill>
              </a:rPr>
              <a:t>If a chuck is used, remove the </a:t>
            </a:r>
            <a:r>
              <a:rPr lang="en-US" sz="6700" dirty="0" smtClean="0"/>
              <a:t>chuck key as shown in Fig. 6.12.</a:t>
            </a:r>
          </a:p>
          <a:p>
            <a:pPr>
              <a:buNone/>
            </a:pPr>
            <a:r>
              <a:rPr lang="en-US" sz="6700" dirty="0" smtClean="0"/>
              <a:t>8. </a:t>
            </a:r>
            <a:r>
              <a:rPr lang="en-US" sz="6700" dirty="0" smtClean="0">
                <a:solidFill>
                  <a:srgbClr val="FF0000"/>
                </a:solidFill>
              </a:rPr>
              <a:t>Adjust the table to the desired height </a:t>
            </a:r>
            <a:r>
              <a:rPr lang="en-US" sz="6700" dirty="0" smtClean="0"/>
              <a:t>by using the table handle.</a:t>
            </a:r>
          </a:p>
          <a:p>
            <a:pPr>
              <a:buNone/>
            </a:pPr>
            <a:r>
              <a:rPr lang="en-US" sz="6700" dirty="0" smtClean="0"/>
              <a:t>9. </a:t>
            </a:r>
            <a:r>
              <a:rPr lang="en-US" sz="6700" dirty="0" smtClean="0">
                <a:solidFill>
                  <a:srgbClr val="FF0000"/>
                </a:solidFill>
              </a:rPr>
              <a:t>Turn the feed handle to lower the drill</a:t>
            </a:r>
            <a:r>
              <a:rPr lang="en-US" sz="6700" dirty="0" smtClean="0"/>
              <a:t>. Ensure that the drill can be</a:t>
            </a:r>
          </a:p>
          <a:p>
            <a:pPr>
              <a:buNone/>
            </a:pPr>
            <a:r>
              <a:rPr lang="en-US" sz="6700" dirty="0" smtClean="0"/>
              <a:t>lowered enough to drill the hole as shown in Fig. 6.13.</a:t>
            </a:r>
          </a:p>
          <a:p>
            <a:pPr>
              <a:buNone/>
            </a:pPr>
            <a:r>
              <a:rPr lang="en-US" sz="6700" dirty="0" smtClean="0"/>
              <a:t>10. </a:t>
            </a:r>
            <a:r>
              <a:rPr lang="en-US" sz="6700" dirty="0" smtClean="0">
                <a:solidFill>
                  <a:srgbClr val="FF0000"/>
                </a:solidFill>
              </a:rPr>
              <a:t>Use the work-holding devise </a:t>
            </a:r>
            <a:r>
              <a:rPr lang="en-US" sz="6700" dirty="0" smtClean="0"/>
              <a:t>to secure the material to be drilled.</a:t>
            </a:r>
          </a:p>
          <a:p>
            <a:pPr>
              <a:buNone/>
            </a:pPr>
            <a:r>
              <a:rPr lang="en-US" sz="6700" dirty="0" smtClean="0"/>
              <a:t>11. </a:t>
            </a:r>
            <a:r>
              <a:rPr lang="en-US" sz="6700" dirty="0" smtClean="0">
                <a:solidFill>
                  <a:srgbClr val="FF0000"/>
                </a:solidFill>
              </a:rPr>
              <a:t>Set the drilling machine to the correct speed</a:t>
            </a:r>
            <a:r>
              <a:rPr lang="en-US" sz="6700" dirty="0" smtClean="0"/>
              <a:t>.</a:t>
            </a:r>
          </a:p>
          <a:p>
            <a:pPr>
              <a:buNone/>
            </a:pPr>
            <a:r>
              <a:rPr lang="en-US" sz="6700" dirty="0" smtClean="0"/>
              <a:t>12. </a:t>
            </a:r>
            <a:r>
              <a:rPr lang="en-US" sz="6700" dirty="0" smtClean="0">
                <a:solidFill>
                  <a:srgbClr val="FF0000"/>
                </a:solidFill>
              </a:rPr>
              <a:t>Turn the feed handle to ali</a:t>
            </a:r>
            <a:r>
              <a:rPr lang="en-US" sz="6700" dirty="0" smtClean="0"/>
              <a:t>gn the first center punch mark under the</a:t>
            </a:r>
          </a:p>
          <a:p>
            <a:pPr>
              <a:buNone/>
            </a:pPr>
            <a:r>
              <a:rPr lang="en-US" sz="6700" dirty="0" smtClean="0"/>
              <a:t>drill</a:t>
            </a:r>
            <a:r>
              <a:rPr lang="en-US" sz="6700" dirty="0" smtClean="0"/>
              <a:t>.</a:t>
            </a:r>
            <a:endParaRPr lang="en-US" sz="6700" u="sng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Drilling Procedures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462510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8853" y="228600"/>
            <a:ext cx="429585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</a:t>
            </a:r>
            <a:r>
              <a:rPr lang="en-US" dirty="0" smtClean="0">
                <a:solidFill>
                  <a:srgbClr val="FF0000"/>
                </a:solidFill>
              </a:rPr>
              <a:t>Turn the feed handle to lower the drill </a:t>
            </a:r>
            <a:r>
              <a:rPr lang="en-US" dirty="0" smtClean="0"/>
              <a:t>to the material.</a:t>
            </a:r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Apply light pressure to the feed handle </a:t>
            </a:r>
            <a:r>
              <a:rPr lang="en-US" dirty="0" smtClean="0"/>
              <a:t>to start drilling the hole. Be</a:t>
            </a:r>
          </a:p>
          <a:p>
            <a:pPr>
              <a:buNone/>
            </a:pPr>
            <a:r>
              <a:rPr lang="en-US" dirty="0" smtClean="0"/>
              <a:t>careful that too much pressure could break small drills.</a:t>
            </a:r>
          </a:p>
          <a:p>
            <a:r>
              <a:rPr lang="en-US" dirty="0" smtClean="0"/>
              <a:t>3. </a:t>
            </a:r>
            <a:r>
              <a:rPr lang="en-US" dirty="0" smtClean="0">
                <a:solidFill>
                  <a:srgbClr val="FF0000"/>
                </a:solidFill>
              </a:rPr>
              <a:t>Withdraw the drill and turn the drilling machine off</a:t>
            </a:r>
            <a:r>
              <a:rPr lang="en-US" dirty="0" smtClean="0"/>
              <a:t>.</a:t>
            </a:r>
          </a:p>
          <a:p>
            <a:r>
              <a:rPr lang="en-US" dirty="0" smtClean="0"/>
              <a:t>4. </a:t>
            </a:r>
            <a:r>
              <a:rPr lang="en-US" dirty="0" smtClean="0">
                <a:solidFill>
                  <a:srgbClr val="FF0000"/>
                </a:solidFill>
              </a:rPr>
              <a:t>Remove the </a:t>
            </a:r>
            <a:r>
              <a:rPr lang="en-US" dirty="0" smtClean="0">
                <a:solidFill>
                  <a:srgbClr val="FF0000"/>
                </a:solidFill>
              </a:rPr>
              <a:t>work piece </a:t>
            </a:r>
            <a:r>
              <a:rPr lang="en-US" dirty="0" smtClean="0"/>
              <a:t>from the table.</a:t>
            </a:r>
          </a:p>
          <a:p>
            <a:r>
              <a:rPr lang="en-US" dirty="0" smtClean="0"/>
              <a:t>5. </a:t>
            </a:r>
            <a:r>
              <a:rPr lang="en-US" dirty="0" smtClean="0">
                <a:solidFill>
                  <a:srgbClr val="FF0000"/>
                </a:solidFill>
              </a:rPr>
              <a:t>Remove the drill, </a:t>
            </a:r>
            <a:r>
              <a:rPr lang="en-US" dirty="0" smtClean="0"/>
              <a:t>store the drill in its proper place and </a:t>
            </a:r>
            <a:r>
              <a:rPr lang="en-US" dirty="0" smtClean="0">
                <a:solidFill>
                  <a:srgbClr val="FF0000"/>
                </a:solidFill>
              </a:rPr>
              <a:t>clean the drilling</a:t>
            </a:r>
          </a:p>
          <a:p>
            <a:r>
              <a:rPr lang="en-US" dirty="0" smtClean="0"/>
              <a:t>machine table using a </a:t>
            </a:r>
            <a:r>
              <a:rPr lang="en-US" dirty="0" smtClean="0">
                <a:solidFill>
                  <a:srgbClr val="FF0000"/>
                </a:solidFill>
              </a:rPr>
              <a:t>brush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During drilling (while the machine is turned on)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 Describe the </a:t>
            </a:r>
            <a:r>
              <a:rPr lang="en-US" dirty="0" smtClean="0">
                <a:solidFill>
                  <a:schemeClr val="accent2"/>
                </a:solidFill>
              </a:rPr>
              <a:t>operation</a:t>
            </a:r>
            <a:r>
              <a:rPr lang="en-US" dirty="0" smtClean="0"/>
              <a:t> of a drill press.</a:t>
            </a:r>
          </a:p>
          <a:p>
            <a:pPr>
              <a:buNone/>
            </a:pPr>
            <a:r>
              <a:rPr lang="en-US" dirty="0" smtClean="0"/>
              <a:t>2. Identify the </a:t>
            </a:r>
            <a:r>
              <a:rPr lang="en-US" dirty="0" smtClean="0">
                <a:solidFill>
                  <a:schemeClr val="accent2"/>
                </a:solidFill>
              </a:rPr>
              <a:t>drill</a:t>
            </a:r>
            <a:r>
              <a:rPr lang="en-US" dirty="0" smtClean="0"/>
              <a:t> press </a:t>
            </a:r>
            <a:r>
              <a:rPr lang="en-US" dirty="0" smtClean="0">
                <a:solidFill>
                  <a:schemeClr val="accent2"/>
                </a:solidFill>
              </a:rPr>
              <a:t>parts.</a:t>
            </a:r>
          </a:p>
          <a:p>
            <a:pPr>
              <a:buNone/>
            </a:pPr>
            <a:r>
              <a:rPr lang="en-US" dirty="0" smtClean="0"/>
              <a:t>3. Identify the </a:t>
            </a:r>
            <a:r>
              <a:rPr lang="en-US" dirty="0" smtClean="0">
                <a:solidFill>
                  <a:schemeClr val="accent2"/>
                </a:solidFill>
              </a:rPr>
              <a:t>parts of a twist d</a:t>
            </a:r>
            <a:r>
              <a:rPr lang="en-US" dirty="0" smtClean="0"/>
              <a:t>rill.</a:t>
            </a:r>
          </a:p>
          <a:p>
            <a:pPr>
              <a:buNone/>
            </a:pPr>
            <a:r>
              <a:rPr lang="en-US" dirty="0" smtClean="0"/>
              <a:t>4. Determine </a:t>
            </a:r>
            <a:r>
              <a:rPr lang="en-US" dirty="0" smtClean="0">
                <a:solidFill>
                  <a:schemeClr val="accent2"/>
                </a:solidFill>
              </a:rPr>
              <a:t>the drill size by measurements </a:t>
            </a:r>
            <a:r>
              <a:rPr lang="en-US" dirty="0" smtClean="0"/>
              <a:t>or direct reading.</a:t>
            </a:r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smtClean="0">
                <a:solidFill>
                  <a:schemeClr val="accent2"/>
                </a:solidFill>
              </a:rPr>
              <a:t>Identify </a:t>
            </a:r>
            <a:r>
              <a:rPr lang="en-US" dirty="0" smtClean="0"/>
              <a:t>the</a:t>
            </a:r>
            <a:r>
              <a:rPr lang="en-US" dirty="0" smtClean="0">
                <a:solidFill>
                  <a:schemeClr val="accent2"/>
                </a:solidFill>
              </a:rPr>
              <a:t> drill and work holding </a:t>
            </a:r>
            <a:r>
              <a:rPr lang="en-US" dirty="0" smtClean="0"/>
              <a:t>devices.</a:t>
            </a:r>
          </a:p>
          <a:p>
            <a:pPr>
              <a:buNone/>
            </a:pPr>
            <a:r>
              <a:rPr lang="en-US" dirty="0" smtClean="0"/>
              <a:t>6. </a:t>
            </a:r>
            <a:r>
              <a:rPr lang="en-US" dirty="0" smtClean="0">
                <a:solidFill>
                  <a:schemeClr val="accent2"/>
                </a:solidFill>
              </a:rPr>
              <a:t>Describe a</a:t>
            </a:r>
            <a:r>
              <a:rPr lang="en-US" dirty="0" smtClean="0"/>
              <a:t>nd follow the procedure when performing the drilling operation.</a:t>
            </a:r>
          </a:p>
          <a:p>
            <a:pPr>
              <a:buNone/>
            </a:pPr>
            <a:r>
              <a:rPr lang="en-US" dirty="0" smtClean="0"/>
              <a:t>7. </a:t>
            </a:r>
            <a:r>
              <a:rPr lang="en-US" dirty="0" smtClean="0">
                <a:solidFill>
                  <a:schemeClr val="accent2"/>
                </a:solidFill>
              </a:rPr>
              <a:t>Explain</a:t>
            </a:r>
            <a:r>
              <a:rPr lang="en-US" dirty="0" smtClean="0"/>
              <a:t> and apply the </a:t>
            </a:r>
            <a:r>
              <a:rPr lang="en-US" dirty="0" smtClean="0">
                <a:solidFill>
                  <a:srgbClr val="FF0000"/>
                </a:solidFill>
              </a:rPr>
              <a:t>safety rules </a:t>
            </a:r>
            <a:r>
              <a:rPr lang="en-US" dirty="0" smtClean="0"/>
              <a:t>that should be followed before and during the drilling operation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Module Objectives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Know the </a:t>
            </a:r>
            <a:r>
              <a:rPr lang="en-US" dirty="0" smtClean="0">
                <a:solidFill>
                  <a:srgbClr val="FF0000"/>
                </a:solidFill>
              </a:rPr>
              <a:t>position</a:t>
            </a:r>
            <a:r>
              <a:rPr lang="en-US" dirty="0" smtClean="0"/>
              <a:t> of the </a:t>
            </a:r>
            <a:r>
              <a:rPr lang="en-US" dirty="0" smtClean="0">
                <a:solidFill>
                  <a:srgbClr val="FF0000"/>
                </a:solidFill>
              </a:rPr>
              <a:t>emergency stop</a:t>
            </a:r>
            <a:r>
              <a:rPr lang="en-US" dirty="0" smtClean="0"/>
              <a:t>.</a:t>
            </a:r>
          </a:p>
          <a:p>
            <a:r>
              <a:rPr lang="en-US" dirty="0" smtClean="0"/>
              <a:t>2. </a:t>
            </a:r>
            <a:r>
              <a:rPr lang="en-US" dirty="0" smtClean="0">
                <a:solidFill>
                  <a:srgbClr val="FF0000"/>
                </a:solidFill>
              </a:rPr>
              <a:t>Wear all the safety gear </a:t>
            </a:r>
            <a:r>
              <a:rPr lang="en-US" dirty="0" smtClean="0"/>
              <a:t>required for the job.</a:t>
            </a:r>
          </a:p>
          <a:p>
            <a:r>
              <a:rPr lang="en-US" dirty="0" smtClean="0"/>
              <a:t>3. Make sure the </a:t>
            </a:r>
            <a:r>
              <a:rPr lang="en-US" dirty="0" smtClean="0">
                <a:solidFill>
                  <a:srgbClr val="FF0000"/>
                </a:solidFill>
              </a:rPr>
              <a:t>chuck k</a:t>
            </a:r>
            <a:r>
              <a:rPr lang="en-US" dirty="0" smtClean="0"/>
              <a:t>ey is </a:t>
            </a:r>
            <a:r>
              <a:rPr lang="en-US" dirty="0" smtClean="0">
                <a:solidFill>
                  <a:srgbClr val="FF0000"/>
                </a:solidFill>
              </a:rPr>
              <a:t>removed.</a:t>
            </a:r>
          </a:p>
          <a:p>
            <a:r>
              <a:rPr lang="en-US" dirty="0" smtClean="0"/>
              <a:t>4</a:t>
            </a:r>
            <a:r>
              <a:rPr lang="en-US" dirty="0" smtClean="0">
                <a:solidFill>
                  <a:srgbClr val="FF0000"/>
                </a:solidFill>
              </a:rPr>
              <a:t>. Tighten the clamps, vise and table locks.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5. Do not wear loose clothing </a:t>
            </a:r>
            <a:r>
              <a:rPr lang="en-US" dirty="0" smtClean="0"/>
              <a:t>(wear overall).</a:t>
            </a:r>
          </a:p>
          <a:p>
            <a:r>
              <a:rPr lang="en-US" dirty="0" smtClean="0"/>
              <a:t>6. Do </a:t>
            </a:r>
            <a:r>
              <a:rPr lang="en-US" dirty="0" smtClean="0">
                <a:solidFill>
                  <a:srgbClr val="FF0000"/>
                </a:solidFill>
              </a:rPr>
              <a:t>not hold the work in your hand </a:t>
            </a:r>
            <a:r>
              <a:rPr lang="en-US" dirty="0" smtClean="0"/>
              <a:t>(use a clamp).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Drilling Safety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Drilling is used to </a:t>
            </a:r>
            <a:r>
              <a:rPr lang="en-US" dirty="0" smtClean="0">
                <a:solidFill>
                  <a:srgbClr val="FF0000"/>
                </a:solidFill>
              </a:rPr>
              <a:t>create round holes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u="sng" dirty="0">
              <a:solidFill>
                <a:schemeClr val="tx1"/>
              </a:solidFill>
            </a:endParaRPr>
          </a:p>
        </p:txBody>
      </p:sp>
      <p:pic>
        <p:nvPicPr>
          <p:cNvPr id="1026" name="Picture 2" descr="scan0041"/>
          <p:cNvPicPr>
            <a:picLocks noChangeAspect="1" noChangeArrowheads="1"/>
          </p:cNvPicPr>
          <p:nvPr/>
        </p:nvPicPr>
        <p:blipFill>
          <a:blip r:embed="rId2" cstate="print"/>
          <a:srcRect l="22882" t="7858" r="38983" b="53621"/>
          <a:stretch>
            <a:fillRect/>
          </a:stretch>
        </p:blipFill>
        <p:spPr bwMode="auto">
          <a:xfrm>
            <a:off x="1143000" y="2895600"/>
            <a:ext cx="299280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yu"/>
          <p:cNvPicPr>
            <a:picLocks noChangeAspect="1" noChangeArrowheads="1"/>
          </p:cNvPicPr>
          <p:nvPr/>
        </p:nvPicPr>
        <p:blipFill>
          <a:blip r:embed="rId3" cstate="print"/>
          <a:srcRect r="37215"/>
          <a:stretch>
            <a:fillRect/>
          </a:stretch>
        </p:blipFill>
        <p:spPr bwMode="auto">
          <a:xfrm>
            <a:off x="5410200" y="2895600"/>
            <a:ext cx="2885141" cy="313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floor (pedestal</a:t>
            </a:r>
            <a:r>
              <a:rPr lang="en-US" dirty="0" smtClean="0"/>
              <a:t>) drill </a:t>
            </a:r>
          </a:p>
          <a:p>
            <a:pPr>
              <a:buNone/>
            </a:pPr>
            <a:r>
              <a:rPr lang="en-US" dirty="0" smtClean="0"/>
              <a:t>press is a drill press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which sits on the f</a:t>
            </a:r>
            <a:r>
              <a:rPr lang="en-US" dirty="0" smtClean="0"/>
              <a:t>loor. </a:t>
            </a:r>
          </a:p>
          <a:p>
            <a:pPr>
              <a:buNone/>
            </a:pPr>
            <a:r>
              <a:rPr lang="en-US" dirty="0" smtClean="0"/>
              <a:t>It is </a:t>
            </a:r>
            <a:r>
              <a:rPr lang="en-US" dirty="0" smtClean="0">
                <a:solidFill>
                  <a:srgbClr val="FF0000"/>
                </a:solidFill>
              </a:rPr>
              <a:t>used </a:t>
            </a:r>
            <a:r>
              <a:rPr lang="en-US" dirty="0" smtClean="0"/>
              <a:t>to drill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small to medium sized holes</a:t>
            </a:r>
          </a:p>
          <a:p>
            <a:pPr>
              <a:buNone/>
            </a:pPr>
            <a:r>
              <a:rPr lang="en-US" dirty="0" smtClean="0"/>
              <a:t> and other </a:t>
            </a:r>
            <a:r>
              <a:rPr lang="en-US" dirty="0" smtClean="0">
                <a:solidFill>
                  <a:srgbClr val="FF0000"/>
                </a:solidFill>
              </a:rPr>
              <a:t>light drilling operations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Main Parts of The Floor Drill Press</a:t>
            </a:r>
            <a:endParaRPr lang="en-US" dirty="0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5181600" y="1066800"/>
            <a:ext cx="3733800" cy="5410200"/>
            <a:chOff x="2340" y="1440"/>
            <a:chExt cx="5040" cy="5940"/>
          </a:xfrm>
        </p:grpSpPr>
        <p:grpSp>
          <p:nvGrpSpPr>
            <p:cNvPr id="2068" name="Group 20"/>
            <p:cNvGrpSpPr>
              <a:grpSpLocks/>
            </p:cNvGrpSpPr>
            <p:nvPr/>
          </p:nvGrpSpPr>
          <p:grpSpPr bwMode="auto">
            <a:xfrm>
              <a:off x="3759" y="1440"/>
              <a:ext cx="2338" cy="5940"/>
              <a:chOff x="4500" y="1440"/>
              <a:chExt cx="3953" cy="9012"/>
            </a:xfrm>
          </p:grpSpPr>
          <p:pic>
            <p:nvPicPr>
              <p:cNvPr id="2070" name="Picture 22" descr="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3333" r="31250" b="54839"/>
              <a:stretch>
                <a:fillRect/>
              </a:stretch>
            </p:blipFill>
            <p:spPr bwMode="auto">
              <a:xfrm>
                <a:off x="4500" y="1440"/>
                <a:ext cx="3953" cy="5040"/>
              </a:xfrm>
              <a:prstGeom prst="rect">
                <a:avLst/>
              </a:prstGeom>
              <a:noFill/>
            </p:spPr>
          </p:pic>
          <p:pic>
            <p:nvPicPr>
              <p:cNvPr id="2069" name="Picture 21" descr="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3333" t="64409" r="31250"/>
              <a:stretch>
                <a:fillRect/>
              </a:stretch>
            </p:blipFill>
            <p:spPr bwMode="auto">
              <a:xfrm>
                <a:off x="4500" y="6480"/>
                <a:ext cx="3953" cy="3972"/>
              </a:xfrm>
              <a:prstGeom prst="rect">
                <a:avLst/>
              </a:prstGeom>
              <a:noFill/>
            </p:spPr>
          </p:pic>
        </p:grp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3653" y="2270"/>
              <a:ext cx="4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Line 18"/>
            <p:cNvSpPr>
              <a:spLocks noChangeShapeType="1"/>
            </p:cNvSpPr>
            <p:nvPr/>
          </p:nvSpPr>
          <p:spPr bwMode="auto">
            <a:xfrm flipH="1">
              <a:off x="5781" y="2297"/>
              <a:ext cx="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>
              <a:off x="3949" y="3127"/>
              <a:ext cx="4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 flipH="1">
              <a:off x="4741" y="2982"/>
              <a:ext cx="10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H="1">
              <a:off x="5781" y="6423"/>
              <a:ext cx="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>
              <a:off x="3547" y="4168"/>
              <a:ext cx="4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5888" y="2746"/>
              <a:ext cx="1132" cy="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Feed Handle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6101" y="2152"/>
              <a:ext cx="1279" cy="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Motor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6243" y="1466"/>
              <a:ext cx="957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Head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2340" y="1956"/>
              <a:ext cx="1348" cy="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ON/OFF switch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2848" y="2939"/>
              <a:ext cx="1160" cy="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Chuck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685" y="3930"/>
              <a:ext cx="1015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Table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6070" y="6177"/>
              <a:ext cx="931" cy="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Base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H="1">
              <a:off x="5143" y="3695"/>
              <a:ext cx="4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5557" y="3523"/>
              <a:ext cx="1374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Column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 flipH="1">
              <a:off x="5439" y="4485"/>
              <a:ext cx="4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5864" y="4248"/>
              <a:ext cx="1067" cy="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Times New Roman" pitchFamily="18" charset="0"/>
                  <a:cs typeface="Arial" pitchFamily="34" charset="0"/>
                </a:rPr>
                <a:t>Table Handle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0" name="Line 2"/>
            <p:cNvSpPr>
              <a:spLocks noChangeShapeType="1"/>
            </p:cNvSpPr>
            <p:nvPr/>
          </p:nvSpPr>
          <p:spPr bwMode="auto">
            <a:xfrm flipH="1">
              <a:off x="5947" y="1625"/>
              <a:ext cx="31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most common tool used in a drill press to cut a hole is the </a:t>
            </a:r>
            <a:r>
              <a:rPr lang="en-US" dirty="0" smtClean="0">
                <a:solidFill>
                  <a:srgbClr val="FF0000"/>
                </a:solidFill>
              </a:rPr>
              <a:t>twist drill</a:t>
            </a:r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twist d</a:t>
            </a:r>
            <a:r>
              <a:rPr lang="en-US" dirty="0" smtClean="0"/>
              <a:t>rill is a </a:t>
            </a:r>
            <a:r>
              <a:rPr lang="en-US" dirty="0" smtClean="0">
                <a:solidFill>
                  <a:srgbClr val="FF0000"/>
                </a:solidFill>
              </a:rPr>
              <a:t>rotary cutting </a:t>
            </a:r>
            <a:r>
              <a:rPr lang="en-US" dirty="0" smtClean="0"/>
              <a:t>tool that is made of a piece of round </a:t>
            </a:r>
            <a:r>
              <a:rPr lang="en-US" dirty="0" smtClean="0">
                <a:solidFill>
                  <a:srgbClr val="FF0000"/>
                </a:solidFill>
              </a:rPr>
              <a:t>steel stock</a:t>
            </a:r>
            <a:r>
              <a:rPr lang="en-US" dirty="0" smtClean="0"/>
              <a:t>. The cutting edges down near the point of the drill cut away materials the drill is moved into contact with the work piece.</a:t>
            </a:r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main parts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rgbClr val="FF0000"/>
                </a:solidFill>
              </a:rPr>
              <a:t>twist dr</a:t>
            </a:r>
            <a:r>
              <a:rPr lang="en-US" dirty="0" smtClean="0"/>
              <a:t>ill are listed below and are.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1. Shank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2. Body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3. Point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4. Web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5. Tang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066800"/>
          </a:xfrm>
        </p:spPr>
        <p:txBody>
          <a:bodyPr/>
          <a:lstStyle/>
          <a:p>
            <a:r>
              <a:rPr lang="en-US" dirty="0" smtClean="0"/>
              <a:t>Twist Drills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657600"/>
            <a:ext cx="581890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Drills are classified according to the </a:t>
            </a:r>
            <a:r>
              <a:rPr lang="en-US" dirty="0" smtClean="0">
                <a:solidFill>
                  <a:srgbClr val="FF0000"/>
                </a:solidFill>
              </a:rPr>
              <a:t>shape o</a:t>
            </a:r>
            <a:r>
              <a:rPr lang="en-US" dirty="0" smtClean="0"/>
              <a:t>f </a:t>
            </a:r>
            <a:r>
              <a:rPr lang="en-US" dirty="0" smtClean="0">
                <a:solidFill>
                  <a:srgbClr val="FF0000"/>
                </a:solidFill>
              </a:rPr>
              <a:t>the shank </a:t>
            </a:r>
            <a:r>
              <a:rPr lang="en-US" dirty="0" smtClean="0"/>
              <a:t>into two main types:</a:t>
            </a:r>
          </a:p>
          <a:p>
            <a:pPr>
              <a:buNone/>
            </a:pPr>
            <a:r>
              <a:rPr lang="en-US" b="1" dirty="0" err="1" smtClean="0"/>
              <a:t>i</a:t>
            </a:r>
            <a:r>
              <a:rPr lang="en-US" b="1" dirty="0" smtClean="0"/>
              <a:t>)Straight (Parallel) shank drill</a:t>
            </a:r>
          </a:p>
          <a:p>
            <a:pPr>
              <a:buNone/>
            </a:pPr>
            <a:r>
              <a:rPr lang="en-US" b="1" dirty="0" smtClean="0"/>
              <a:t>ii)Morse taper shank drill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Drill shanks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362200"/>
            <a:ext cx="23050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6096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1" y="6096000"/>
            <a:ext cx="22097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Straight sha</a:t>
            </a:r>
            <a:r>
              <a:rPr lang="en-US" dirty="0" smtClean="0"/>
              <a:t>nk or </a:t>
            </a:r>
            <a:r>
              <a:rPr lang="en-US" dirty="0" smtClean="0">
                <a:solidFill>
                  <a:srgbClr val="FF0000"/>
                </a:solidFill>
              </a:rPr>
              <a:t>parallel shank</a:t>
            </a:r>
            <a:r>
              <a:rPr lang="en-US" dirty="0" smtClean="0"/>
              <a:t> drill is</a:t>
            </a:r>
          </a:p>
          <a:p>
            <a:pPr>
              <a:buNone/>
            </a:pPr>
            <a:r>
              <a:rPr lang="en-US" dirty="0" smtClean="0"/>
              <a:t>shown in Fig.</a:t>
            </a:r>
          </a:p>
          <a:p>
            <a:pPr>
              <a:buNone/>
            </a:pPr>
            <a:r>
              <a:rPr lang="en-US" dirty="0" smtClean="0"/>
              <a:t> Most of small drills </a:t>
            </a:r>
            <a:r>
              <a:rPr lang="en-US" dirty="0" smtClean="0">
                <a:solidFill>
                  <a:srgbClr val="FF0000"/>
                </a:solidFill>
              </a:rPr>
              <a:t>up to 13 mm </a:t>
            </a:r>
            <a:r>
              <a:rPr lang="en-US" dirty="0" smtClean="0"/>
              <a:t>in</a:t>
            </a:r>
          </a:p>
          <a:p>
            <a:pPr>
              <a:buNone/>
            </a:pPr>
            <a:r>
              <a:rPr lang="en-US" dirty="0" smtClean="0"/>
              <a:t> diameter have </a:t>
            </a:r>
            <a:r>
              <a:rPr lang="en-US" dirty="0" smtClean="0">
                <a:solidFill>
                  <a:srgbClr val="FF0000"/>
                </a:solidFill>
              </a:rPr>
              <a:t>straight shanks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Straight (Parallel) shank drill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0188" y="151534"/>
            <a:ext cx="933812" cy="670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Morse taper</a:t>
            </a:r>
            <a:r>
              <a:rPr lang="en-US" dirty="0" smtClean="0"/>
              <a:t> shank drill is shown in Fig.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Tapered drills </a:t>
            </a:r>
            <a:r>
              <a:rPr lang="en-US" dirty="0" smtClean="0"/>
              <a:t>are supplied in</a:t>
            </a:r>
          </a:p>
          <a:p>
            <a:pPr>
              <a:buNone/>
            </a:pPr>
            <a:r>
              <a:rPr lang="en-US" dirty="0" smtClean="0"/>
              <a:t>diameters ranging </a:t>
            </a:r>
            <a:r>
              <a:rPr lang="en-US" dirty="0" smtClean="0">
                <a:solidFill>
                  <a:srgbClr val="FF0000"/>
                </a:solidFill>
              </a:rPr>
              <a:t>from 3 mm to 100</a:t>
            </a:r>
          </a:p>
          <a:p>
            <a:pPr>
              <a:buNone/>
            </a:pPr>
            <a:r>
              <a:rPr lang="en-US" dirty="0" smtClean="0"/>
              <a:t>mm diameter.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Most drills that are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larger than 13 mm are tape</a:t>
            </a:r>
            <a:r>
              <a:rPr lang="en-US" dirty="0" smtClean="0"/>
              <a:t>red.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Morse taper shank drill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511835"/>
            <a:ext cx="2028825" cy="634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Most dri</a:t>
            </a:r>
            <a:r>
              <a:rPr lang="en-US" dirty="0" smtClean="0"/>
              <a:t>lls have the </a:t>
            </a:r>
            <a:r>
              <a:rPr lang="en-US" dirty="0" smtClean="0">
                <a:solidFill>
                  <a:srgbClr val="FF0000"/>
                </a:solidFill>
              </a:rPr>
              <a:t>diameter size </a:t>
            </a:r>
            <a:r>
              <a:rPr lang="en-US" dirty="0" smtClean="0"/>
              <a:t>stamped on the </a:t>
            </a:r>
            <a:r>
              <a:rPr lang="en-US" dirty="0" smtClean="0">
                <a:solidFill>
                  <a:srgbClr val="FF0000"/>
                </a:solidFill>
              </a:rPr>
              <a:t>shank.</a:t>
            </a:r>
          </a:p>
          <a:p>
            <a:r>
              <a:rPr lang="en-US" dirty="0" smtClean="0"/>
              <a:t> However, generally, the </a:t>
            </a:r>
            <a:r>
              <a:rPr lang="en-US" dirty="0" smtClean="0">
                <a:solidFill>
                  <a:srgbClr val="FF0000"/>
                </a:solidFill>
              </a:rPr>
              <a:t>micrometer</a:t>
            </a:r>
            <a:r>
              <a:rPr lang="en-US" dirty="0" smtClean="0"/>
              <a:t>s and </a:t>
            </a:r>
            <a:r>
              <a:rPr lang="en-US" dirty="0" smtClean="0">
                <a:solidFill>
                  <a:srgbClr val="FF0000"/>
                </a:solidFill>
              </a:rPr>
              <a:t>drill gauges </a:t>
            </a:r>
            <a:r>
              <a:rPr lang="en-US" dirty="0" smtClean="0"/>
              <a:t>are used to </a:t>
            </a:r>
            <a:r>
              <a:rPr lang="en-US" dirty="0" smtClean="0">
                <a:solidFill>
                  <a:srgbClr val="FF0000"/>
                </a:solidFill>
              </a:rPr>
              <a:t>determine</a:t>
            </a:r>
            <a:r>
              <a:rPr lang="en-US" dirty="0" smtClean="0"/>
              <a:t> and</a:t>
            </a:r>
          </a:p>
          <a:p>
            <a:pPr>
              <a:buNone/>
            </a:pPr>
            <a:r>
              <a:rPr lang="en-US" dirty="0" smtClean="0"/>
              <a:t>check the </a:t>
            </a:r>
            <a:r>
              <a:rPr lang="en-US" dirty="0" smtClean="0">
                <a:solidFill>
                  <a:srgbClr val="FF0000"/>
                </a:solidFill>
              </a:rPr>
              <a:t>drill diameters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Fig 6.5. shows </a:t>
            </a:r>
            <a:r>
              <a:rPr lang="en-US" dirty="0" smtClean="0">
                <a:solidFill>
                  <a:srgbClr val="FF0000"/>
                </a:solidFill>
              </a:rPr>
              <a:t>a drill gauge </a:t>
            </a:r>
            <a:r>
              <a:rPr lang="en-US" dirty="0" smtClean="0"/>
              <a:t>that is used to</a:t>
            </a:r>
          </a:p>
          <a:p>
            <a:pPr>
              <a:buNone/>
            </a:pPr>
            <a:r>
              <a:rPr lang="en-US" dirty="0" smtClean="0"/>
              <a:t>determine the drill bit size.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05800" cy="914400"/>
          </a:xfrm>
        </p:spPr>
        <p:txBody>
          <a:bodyPr/>
          <a:lstStyle/>
          <a:p>
            <a:r>
              <a:rPr lang="en-US" dirty="0" smtClean="0"/>
              <a:t>Determining The Drill Size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114800"/>
            <a:ext cx="53625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</TotalTime>
  <Words>1021</Words>
  <Application>Microsoft Office PowerPoint</Application>
  <PresentationFormat>On-screen Show (4:3)</PresentationFormat>
  <Paragraphs>133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Module-6</vt:lpstr>
      <vt:lpstr>  Module Objectives   </vt:lpstr>
      <vt:lpstr>Introduction </vt:lpstr>
      <vt:lpstr>The Main Parts of The Floor Drill Press</vt:lpstr>
      <vt:lpstr>Twist Drills</vt:lpstr>
      <vt:lpstr>Types of Drill shanks</vt:lpstr>
      <vt:lpstr>Straight (Parallel) shank drill</vt:lpstr>
      <vt:lpstr>Morse taper shank drill</vt:lpstr>
      <vt:lpstr>Determining The Drill Size</vt:lpstr>
      <vt:lpstr>Drill-Holding Devices</vt:lpstr>
      <vt:lpstr>1. Chucks</vt:lpstr>
      <vt:lpstr>2. Tapered spindles</vt:lpstr>
      <vt:lpstr>Work-Holding Devices</vt:lpstr>
      <vt:lpstr>1. Vises </vt:lpstr>
      <vt:lpstr>2. T-bolts and Clamps </vt:lpstr>
      <vt:lpstr>Cutting Speed and Different Materials</vt:lpstr>
      <vt:lpstr>Drilling Procedures</vt:lpstr>
      <vt:lpstr>Slide 18</vt:lpstr>
      <vt:lpstr>During drilling (while the machine is turned on)</vt:lpstr>
      <vt:lpstr>Drilling Safety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Module-6</dc:title>
  <dc:creator>mariam.tamil</dc:creator>
  <cp:lastModifiedBy>mariam.tamil</cp:lastModifiedBy>
  <cp:revision>20</cp:revision>
  <dcterms:created xsi:type="dcterms:W3CDTF">2011-05-22T06:55:07Z</dcterms:created>
  <dcterms:modified xsi:type="dcterms:W3CDTF">2011-05-25T06:22:49Z</dcterms:modified>
</cp:coreProperties>
</file>